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72" r:id="rId14"/>
    <p:sldId id="267" r:id="rId15"/>
    <p:sldId id="268" r:id="rId16"/>
    <p:sldId id="269" r:id="rId17"/>
    <p:sldId id="270" r:id="rId18"/>
    <p:sldId id="271" r:id="rId19"/>
  </p:sldIdLst>
  <p:sldSz cx="18288000" cy="10287000"/>
  <p:notesSz cx="6858000" cy="9144000"/>
  <p:embeddedFontLst>
    <p:embeddedFont>
      <p:font typeface="Canva Sans Bold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76980" autoAdjust="0"/>
  </p:normalViewPr>
  <p:slideViewPr>
    <p:cSldViewPr>
      <p:cViewPr varScale="1">
        <p:scale>
          <a:sx n="37" d="100"/>
          <a:sy n="37" d="100"/>
        </p:scale>
        <p:origin x="12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908B4-A703-4B40-81D4-C29F1D672BE1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EEB20-0370-4886-8232-33E41DAB23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866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EEB20-0370-4886-8232-33E41DAB231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28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1ABFA-0472-519D-B864-4705B3D4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7B70E-6AA2-873E-FCE0-EAC019D6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172F5C-01F2-5394-9EDD-5B4A71502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30D39-4B3C-2C77-48E7-4B80D68A9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EEB20-0370-4886-8232-33E41DAB231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926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9C0CA-34B8-284B-FE44-64C02441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1F84D-D573-9508-3907-62C7A9BAB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72EED-1C62-AD4C-9A8D-869D0ADF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5E617-FE66-F1CE-DC78-852DF87EF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EEB20-0370-4886-8232-33E41DAB231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549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EEB20-0370-4886-8232-33E41DAB231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73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24" t="-2667" r="-1383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5252" y="3291370"/>
            <a:ext cx="4658412" cy="463512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97827" y="1847619"/>
            <a:ext cx="9932793" cy="6591763"/>
          </a:xfrm>
          <a:custGeom>
            <a:avLst/>
            <a:gdLst/>
            <a:ahLst/>
            <a:cxnLst/>
            <a:rect l="l" t="t" r="r" b="b"/>
            <a:pathLst>
              <a:path w="9932793" h="6591763">
                <a:moveTo>
                  <a:pt x="0" y="0"/>
                </a:moveTo>
                <a:lnTo>
                  <a:pt x="9932793" y="0"/>
                </a:lnTo>
                <a:lnTo>
                  <a:pt x="9932793" y="6591762"/>
                </a:lnTo>
                <a:lnTo>
                  <a:pt x="0" y="6591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202828"/>
            <a:ext cx="10695606" cy="294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5"/>
              </a:lnSpc>
            </a:pPr>
            <a:r>
              <a:rPr lang="en-US" sz="637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Comprehensive Football Analysis: </a:t>
            </a:r>
          </a:p>
          <a:p>
            <a:pPr algn="ctr">
              <a:lnSpc>
                <a:spcPts val="5415"/>
              </a:lnSpc>
            </a:pPr>
            <a:r>
              <a:rPr lang="en-US" sz="637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 &amp; Strategic 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2736" y="6115470"/>
            <a:ext cx="5460057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</a:t>
            </a:r>
          </a:p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Kalaimani Muthu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05F4A-A591-1E2F-D22D-27A382EDD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46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4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7" y="3117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17B2B-DC40-F655-4DB2-A75A8561C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3490"/>
            <a:ext cx="8007927" cy="4870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C7710-16D5-49E6-5359-CF7F21DA9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257" y="813490"/>
            <a:ext cx="8007927" cy="4870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261D28-AC54-9606-5FEA-F66FC172DBAB}"/>
              </a:ext>
            </a:extLst>
          </p:cNvPr>
          <p:cNvSpPr txBox="1"/>
          <p:nvPr/>
        </p:nvSpPr>
        <p:spPr>
          <a:xfrm>
            <a:off x="609600" y="6466713"/>
            <a:ext cx="8631379" cy="33239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sz="3000" b="1" dirty="0"/>
              <a:t>Model Analyses Summary</a:t>
            </a:r>
          </a:p>
          <a:p>
            <a:pPr algn="just"/>
            <a:r>
              <a:rPr lang="en-IN" sz="3000" b="1" dirty="0"/>
              <a:t>Logistic Regression (Predicting Starting Lineup from Goals Scored)</a:t>
            </a:r>
          </a:p>
          <a:p>
            <a:pPr algn="just"/>
            <a:r>
              <a:rPr lang="en-IN" sz="3000" b="1" dirty="0"/>
              <a:t>•	ROC Curve (Chart 1): Shows moderate predictive ability with an AUC of 0.627.</a:t>
            </a:r>
          </a:p>
          <a:p>
            <a:pPr algn="ctr"/>
            <a:endParaRPr lang="en-IN" sz="3000" b="1" dirty="0"/>
          </a:p>
          <a:p>
            <a:pPr algn="ctr"/>
            <a:endParaRPr lang="en-IN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31D8A-EA63-EFC1-9227-EB350156C9EC}"/>
              </a:ext>
            </a:extLst>
          </p:cNvPr>
          <p:cNvSpPr txBox="1"/>
          <p:nvPr/>
        </p:nvSpPr>
        <p:spPr>
          <a:xfrm>
            <a:off x="9464040" y="6466713"/>
            <a:ext cx="8631379" cy="33239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IN" sz="3000" b="1" dirty="0"/>
              <a:t>Model Analyses Summary</a:t>
            </a:r>
          </a:p>
          <a:p>
            <a:pPr algn="just"/>
            <a:r>
              <a:rPr lang="en-IN" sz="3000" b="1" dirty="0"/>
              <a:t>Logistic Regression (Predicting Yellow Card from Previous Cards)</a:t>
            </a:r>
          </a:p>
          <a:p>
            <a:pPr algn="just"/>
            <a:r>
              <a:rPr lang="en-IN" sz="3000" b="1" dirty="0"/>
              <a:t>•	ROC Curve (Chart 2): Slight improvement in prediction with AUC of 0.642.</a:t>
            </a:r>
          </a:p>
          <a:p>
            <a:pPr algn="ctr"/>
            <a:endParaRPr lang="en-IN" sz="3000" b="1" dirty="0"/>
          </a:p>
          <a:p>
            <a:pPr algn="ctr"/>
            <a:endParaRPr lang="en-IN" sz="3000" b="1" dirty="0"/>
          </a:p>
        </p:txBody>
      </p:sp>
    </p:spTree>
    <p:extLst>
      <p:ext uri="{BB962C8B-B14F-4D97-AF65-F5344CB8AC3E}">
        <p14:creationId xmlns:p14="http://schemas.microsoft.com/office/powerpoint/2010/main" val="140480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7AFEB-9ED8-7CFC-3193-79CAE592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1D263C-2637-2A31-EB1F-80311F0DEB7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" t="-8658" b="-1022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5594D1E-3537-9B14-69ED-913FC40C9492}"/>
              </a:ext>
            </a:extLst>
          </p:cNvPr>
          <p:cNvSpPr/>
          <p:nvPr/>
        </p:nvSpPr>
        <p:spPr>
          <a:xfrm>
            <a:off x="6927" y="3117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</a:blip>
            <a:stretch>
              <a:fillRect t="-12224" b="-14553"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BABC-A3C2-172F-D0C9-6ECF0038ADC3}"/>
              </a:ext>
            </a:extLst>
          </p:cNvPr>
          <p:cNvSpPr txBox="1"/>
          <p:nvPr/>
        </p:nvSpPr>
        <p:spPr>
          <a:xfrm>
            <a:off x="723900" y="1485900"/>
            <a:ext cx="16840200" cy="747897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000" b="1" dirty="0"/>
              <a:t>Simple Linear Regression (Predicting Market Value from Scoring Frequency)</a:t>
            </a:r>
          </a:p>
          <a:p>
            <a:pPr algn="just"/>
            <a:r>
              <a:rPr lang="en-IN" sz="3000" b="1" dirty="0"/>
              <a:t>Model Performance: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000" dirty="0"/>
              <a:t>Intercept: 0.0083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000" dirty="0"/>
              <a:t>Coefficient for Scoring Frequency: 0.02749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000" dirty="0"/>
              <a:t>R² Value: 0.00224 (Very low, indicating that scoring frequency alone does not explain variations in market value effectively)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000" dirty="0"/>
              <a:t>Errors: Mean Squared Error of 0.957, Mean Absolute Error of 0.779, Root Mean Squared Error of 0.978</a:t>
            </a:r>
          </a:p>
          <a:p>
            <a:pPr algn="just"/>
            <a:endParaRPr lang="en-IN" sz="3000" dirty="0"/>
          </a:p>
          <a:p>
            <a:pPr algn="ctr"/>
            <a:r>
              <a:rPr lang="en-IN" sz="3000" b="1" dirty="0"/>
              <a:t>Multiple Linear Regression (Predicting Market Value from Various Features)</a:t>
            </a:r>
          </a:p>
          <a:p>
            <a:pPr algn="just"/>
            <a:r>
              <a:rPr lang="en-IN" sz="3000" dirty="0"/>
              <a:t>Model Performance: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000" dirty="0"/>
              <a:t>Intercept: 0.0032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000" dirty="0"/>
              <a:t>Coefficients: Height (-0.00747), Minutes Played (0.11474), Goals (-0.16384), Other feature (0.01855)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000" dirty="0"/>
              <a:t>R² Value: 0.04407 (Low, suggesting that these features together explain only a small portion of the variance in market value)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000" dirty="0"/>
              <a:t>Errors: Mean Squared Error of 0.927, Mean Absolute Error of 0.748, Root Mean Squared Error of 0.963</a:t>
            </a:r>
          </a:p>
          <a:p>
            <a:pPr algn="just"/>
            <a:endParaRPr lang="en-IN" sz="3000" b="1" dirty="0"/>
          </a:p>
        </p:txBody>
      </p:sp>
    </p:spTree>
    <p:extLst>
      <p:ext uri="{BB962C8B-B14F-4D97-AF65-F5344CB8AC3E}">
        <p14:creationId xmlns:p14="http://schemas.microsoft.com/office/powerpoint/2010/main" val="3260272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A0D54-98B2-B3D2-3342-5268271C5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94FAF1-40C1-BFF2-C8C4-EDAFE34C09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" t="-8658" b="-10228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618EEC-4104-04B4-F056-0F4E76BC77EA}"/>
              </a:ext>
            </a:extLst>
          </p:cNvPr>
          <p:cNvSpPr/>
          <p:nvPr/>
        </p:nvSpPr>
        <p:spPr>
          <a:xfrm>
            <a:off x="6927" y="3117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1D880E-242B-4948-9C69-2E934453D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2" y="1286794"/>
            <a:ext cx="8141538" cy="4161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5DAF19-0C59-132A-1867-F87BA1E84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2" y="5709104"/>
            <a:ext cx="8458198" cy="4161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67311-3BAA-3BF6-030A-025AE217D30D}"/>
              </a:ext>
            </a:extLst>
          </p:cNvPr>
          <p:cNvSpPr txBox="1"/>
          <p:nvPr/>
        </p:nvSpPr>
        <p:spPr>
          <a:xfrm>
            <a:off x="4324352" y="332255"/>
            <a:ext cx="1024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 Classification (Attendance Categories)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1D08A853-11D6-F466-C604-4FDC5140F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2" y="1388587"/>
            <a:ext cx="8458198" cy="830996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Minimum error: 0.6388888888888888 at K =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Optimal K = 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Classifier </a:t>
            </a:r>
            <a:r>
              <a:rPr kumimoji="0" lang="en-US" altLang="en-US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n_neighbors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predictions: [0. 2. 1. 0. 0. 1. 0. 2. 1. 1.]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Accuracy: 0.3611111111111111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Recall: 0.3611111111111111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 Score: 0.3611111111111111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Precision: 0.3611111111111111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classification_report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precision    recall  f1-score  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0.0       0.37      0.64      0.47       163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1.0       0.39      0.26      0.31       170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2.0       0.18      0.06      0.09        99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accuracy                           0.36       432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macro avg       0.31      0.32      0.29       432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weighted avg       0.33      0.36      0.32       432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14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EA7E0-E6EA-A3BD-9723-082D56E60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50" y="657200"/>
            <a:ext cx="8181703" cy="6352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BD038-F838-21C9-2D5A-D9C669014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654" y="657200"/>
            <a:ext cx="7746273" cy="635242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E0CBD71D-E627-4413-991D-F6A5484B4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7501768"/>
            <a:ext cx="11468099" cy="230832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altLang="en-US" sz="3000" dirty="0" err="1">
                <a:latin typeface="Arial" panose="020B0604020202020204" pitchFamily="34" charset="0"/>
              </a:rPr>
              <a:t>Kmean</a:t>
            </a:r>
            <a:endParaRPr lang="en-IN" altLang="en-US" sz="3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altLang="en-US" sz="3000" dirty="0">
                <a:latin typeface="Arial" panose="020B0604020202020204" pitchFamily="34" charset="0"/>
              </a:rPr>
              <a:t>MSE: 0.9269670026196399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altLang="en-US" sz="3000" dirty="0">
                <a:latin typeface="Arial" panose="020B0604020202020204" pitchFamily="34" charset="0"/>
              </a:rPr>
              <a:t>RMSE: 0.9627912559945899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altLang="en-US" sz="3000" dirty="0">
                <a:latin typeface="Arial" panose="020B0604020202020204" pitchFamily="34" charset="0"/>
              </a:rPr>
              <a:t>R² score: 0.04407255379719721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altLang="en-US" sz="3000" dirty="0">
                <a:latin typeface="Arial" panose="020B0604020202020204" pitchFamily="34" charset="0"/>
              </a:rPr>
              <a:t>The average silhouette score is : 0.4727793028522318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8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92280-FACE-27C8-E1D8-53CFB35AB9C8}"/>
              </a:ext>
            </a:extLst>
          </p:cNvPr>
          <p:cNvSpPr txBox="1"/>
          <p:nvPr/>
        </p:nvSpPr>
        <p:spPr>
          <a:xfrm>
            <a:off x="1828800" y="2481232"/>
            <a:ext cx="15392400" cy="532453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and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accuracy for starting lineup based on goals scored is modest (AUC = 0.63).</a:t>
            </a:r>
          </a:p>
          <a:p>
            <a:pPr lvl="1"/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Analysis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 for predicting match attendance categories is low (38.84%).</a:t>
            </a:r>
          </a:p>
          <a:p>
            <a:pPr lvl="1"/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Demographics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attributes such as height and footedness reveal distinct player groups, aiding in personalized training strategies.</a:t>
            </a:r>
          </a:p>
          <a:p>
            <a:pPr lvl="1"/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74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94F3A-B46F-10DA-D82F-3413A64428E0}"/>
              </a:ext>
            </a:extLst>
          </p:cNvPr>
          <p:cNvSpPr txBox="1"/>
          <p:nvPr/>
        </p:nvSpPr>
        <p:spPr>
          <a:xfrm>
            <a:off x="1181100" y="130373"/>
            <a:ext cx="15849600" cy="101566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IN" sz="5000" b="1" dirty="0"/>
          </a:p>
          <a:p>
            <a:pPr algn="ctr"/>
            <a:r>
              <a:rPr lang="en-IN" sz="5400" b="1" dirty="0"/>
              <a:t>Recommendations Table</a:t>
            </a:r>
            <a:r>
              <a:rPr lang="en-IN" sz="5400" dirty="0"/>
              <a:t>:</a:t>
            </a:r>
          </a:p>
          <a:p>
            <a:pPr algn="ctr"/>
            <a:endParaRPr lang="en-IN" sz="5000" b="1" dirty="0"/>
          </a:p>
          <a:p>
            <a:pPr algn="ctr"/>
            <a:endParaRPr lang="en-IN" sz="5000" b="1" dirty="0"/>
          </a:p>
          <a:p>
            <a:pPr algn="ctr"/>
            <a:endParaRPr lang="en-IN" sz="5000" b="1" dirty="0"/>
          </a:p>
          <a:p>
            <a:pPr algn="ctr"/>
            <a:endParaRPr lang="en-IN" sz="5000" b="1" dirty="0"/>
          </a:p>
          <a:p>
            <a:pPr algn="ctr"/>
            <a:endParaRPr lang="en-IN" sz="5000" b="1" dirty="0"/>
          </a:p>
          <a:p>
            <a:pPr algn="ctr"/>
            <a:endParaRPr lang="en-IN" sz="5000" b="1" dirty="0"/>
          </a:p>
          <a:p>
            <a:pPr algn="ctr"/>
            <a:endParaRPr lang="en-IN" sz="5000" b="1" dirty="0"/>
          </a:p>
          <a:p>
            <a:pPr algn="ctr"/>
            <a:endParaRPr lang="en-IN" sz="5000" b="1" dirty="0"/>
          </a:p>
          <a:p>
            <a:pPr algn="ctr"/>
            <a:endParaRPr lang="en-IN" sz="5000" b="1" dirty="0"/>
          </a:p>
          <a:p>
            <a:pPr algn="ctr"/>
            <a:endParaRPr lang="en-IN" sz="5000" b="1" dirty="0"/>
          </a:p>
          <a:p>
            <a:pPr algn="ctr"/>
            <a:endParaRPr lang="en-IN" sz="5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96CFDA6-9BA5-526F-ACE6-A40C5525E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172822"/>
              </p:ext>
            </p:extLst>
          </p:nvPr>
        </p:nvGraphicFramePr>
        <p:xfrm>
          <a:off x="2133600" y="2247900"/>
          <a:ext cx="13944600" cy="7604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6150">
                  <a:extLst>
                    <a:ext uri="{9D8B030D-6E8A-4147-A177-3AD203B41FA5}">
                      <a16:colId xmlns:a16="http://schemas.microsoft.com/office/drawing/2014/main" val="2830601311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4271228339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3494966252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990009914"/>
                    </a:ext>
                  </a:extLst>
                </a:gridCol>
              </a:tblGrid>
              <a:tr h="1540205"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Focus 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3000" dirty="0"/>
                    </a:p>
                    <a:p>
                      <a:pPr algn="ctr"/>
                      <a:endParaRPr lang="en-IN" sz="3000" dirty="0"/>
                    </a:p>
                    <a:p>
                      <a:pPr algn="ctr"/>
                      <a:r>
                        <a:rPr lang="en-IN" sz="3000" dirty="0"/>
                        <a:t>Current Metric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Target Improvement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Expected Benefit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53867"/>
                  </a:ext>
                </a:extLst>
              </a:tr>
              <a:tr h="2021518"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Model Prediction Accuracy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AUC: 0.63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+59% to AUC: 1.00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Significantly enhanced predictive reliability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801837"/>
                  </a:ext>
                </a:extLst>
              </a:tr>
              <a:tr h="2021518"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Attendance Prediction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Accuracy: 38.84%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+61.16% to 100%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Highly targeted marketing and operational planning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381013"/>
                  </a:ext>
                </a:extLst>
              </a:tr>
              <a:tr h="2021518"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Player Cluster Utilization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Silhouette Score: Low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3000" dirty="0"/>
                        <a:t>Improve score by 50%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dirty="0"/>
                        <a:t>Refined player role identification and team dynamics</a:t>
                      </a:r>
                      <a:endParaRPr lang="en-IN" sz="3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70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434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3B073-35DB-A4FC-8354-4F0556FB2252}"/>
              </a:ext>
            </a:extLst>
          </p:cNvPr>
          <p:cNvSpPr txBox="1"/>
          <p:nvPr/>
        </p:nvSpPr>
        <p:spPr>
          <a:xfrm>
            <a:off x="342900" y="234464"/>
            <a:ext cx="17602200" cy="98180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Conclusions</a:t>
            </a:r>
          </a:p>
          <a:p>
            <a:pPr algn="ctr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playing time varies by position, with goalkeepers at 89.66 minutes and attackers at 59.77 minutes.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value insights reveal midfielders at the highest (€86.29M) and goalkeepers at the lowest (€23.85M).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attendances reached over 9.5 million across all matches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Recommendations: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position-specific training regimens based on playing time insights.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Reassess market valuation frameworks, especially for goalkeepers.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Lineup Prediction: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 was 64%, with precision varying significantly between predicting starters (63%) and non-starters (94%).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Yellow Card Prediction: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precision (87%) but extremely low sensitivity for predicting actual yellow card occurrences.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 more game-specific data points (like opposition and match stakes) to enhance predictive accuracy.</a:t>
            </a:r>
          </a:p>
          <a:p>
            <a:pPr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Value from Scoring Frequency: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Extremely low explanatory power (R² = 0.002).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Value from Multiple Features: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Slightly better with an R² of 0.044.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Broaden the feature set to include non-performance metrics like media presence and sponsorship value.</a:t>
            </a:r>
          </a:p>
          <a:p>
            <a:pPr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 Classification: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Categorization: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 overall accuracy (36.1%) with the best performance at K=2.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 with other classification methods that might capture complex patterns more effectively, such as Random Forests or Gradient Boosting Machines.</a:t>
            </a:r>
          </a:p>
          <a:p>
            <a:pPr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Grouping: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Identified clusters based on physical attributes but lacked strong distinctiveness.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9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F0818-734C-B7CF-3632-F844BD0F4D92}"/>
              </a:ext>
            </a:extLst>
          </p:cNvPr>
          <p:cNvSpPr txBox="1"/>
          <p:nvPr/>
        </p:nvSpPr>
        <p:spPr>
          <a:xfrm>
            <a:off x="2781300" y="2404288"/>
            <a:ext cx="12725400" cy="54784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pPr algn="ctr"/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74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B5DAF-7382-81E5-AF4B-C9C66445B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9927C-1F8A-3075-7BF4-0080536B3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3409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41B03-02F7-C9D3-4C94-BCBDC6E5D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55"/>
            <a:ext cx="18242787" cy="1033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3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AD9B1-BA40-7051-C068-DCC23EA90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1085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3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5D0B4-C947-63B2-91CF-3CFBB6668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45"/>
            <a:ext cx="18165076" cy="102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98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B3101-D215-EAAC-9EFD-B9BD84DA3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1831085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3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81D9E-FBF5-5540-9569-56910F320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" y="0"/>
            <a:ext cx="18274145" cy="1044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3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8658" b="-102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t="-12224" b="-14553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51BE5-9366-B2F0-D00F-D55845F0B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-1"/>
            <a:ext cx="18267218" cy="101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95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725</Words>
  <Application>Microsoft Office PowerPoint</Application>
  <PresentationFormat>Custom</PresentationFormat>
  <Paragraphs>116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Times New Roman</vt:lpstr>
      <vt:lpstr>Arial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>Omsairam</dc:creator>
  <cp:lastModifiedBy>Kalaimani Muthu</cp:lastModifiedBy>
  <cp:revision>6</cp:revision>
  <dcterms:created xsi:type="dcterms:W3CDTF">2006-08-16T00:00:00Z</dcterms:created>
  <dcterms:modified xsi:type="dcterms:W3CDTF">2024-11-10T20:07:47Z</dcterms:modified>
  <dc:identifier>DAGUkf1AkCQ</dc:identifier>
</cp:coreProperties>
</file>